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8" r:id="rId3"/>
    <p:sldId id="259" r:id="rId4"/>
    <p:sldId id="260" r:id="rId5"/>
    <p:sldId id="262" r:id="rId6"/>
    <p:sldId id="263"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7" name="Date Placeholder 6"/>
          <p:cNvSpPr>
            <a:spLocks noGrp="1"/>
          </p:cNvSpPr>
          <p:nvPr>
            <p:ph type="dt" sz="half" idx="10"/>
          </p:nvPr>
        </p:nvSpPr>
        <p:spPr/>
        <p:txBody>
          <a:bodyPr/>
          <a:lstStyle/>
          <a:p>
            <a:fld id="{1160EA64-D806-43AC-9DF2-F8C432F32B4C}" type="datetimeFigureOut">
              <a:rPr lang="en-US" dirty="0"/>
              <a:t>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‹Nº›</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2/8/2021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583436" y="3143250"/>
            <a:ext cx="4270248" cy="2596776"/>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7" name="Date Placeholder 6"/>
          <p:cNvSpPr>
            <a:spLocks noGrp="1"/>
          </p:cNvSpPr>
          <p:nvPr>
            <p:ph type="dt" sz="half" idx="10"/>
          </p:nvPr>
        </p:nvSpPr>
        <p:spPr/>
        <p:txBody>
          <a:bodyPr/>
          <a:lstStyle/>
          <a:p>
            <a:fld id="{4F7D4976-E339-4826-83B7-FBD03F55ECF8}" type="datetimeFigureOut">
              <a:rPr lang="en-US" dirty="0"/>
              <a:t>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‹Nº›</a:t>
            </a:fld>
            <a:endParaRPr lang="en-US" dirty="0"/>
          </a:p>
        </p:txBody>
      </p:sp>
      <p:sp>
        <p:nvSpPr>
          <p:cNvPr id="10" name="Title 9"/>
          <p:cNvSpPr>
            <a:spLocks noGrp="1"/>
          </p:cNvSpPr>
          <p:nvPr>
            <p:ph type="title"/>
          </p:nvPr>
        </p:nvSpPr>
        <p:spPr/>
        <p:txBody>
          <a:bodyPr/>
          <a:lstStyle/>
          <a:p>
            <a:r>
              <a:rPr lang="es-ES"/>
              <a:t>Haga clic para modificar el estilo de título del patrón</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9" name="Date Placeholder 8"/>
          <p:cNvSpPr>
            <a:spLocks noGrp="1"/>
          </p:cNvSpPr>
          <p:nvPr>
            <p:ph type="dt" sz="half" idx="10"/>
          </p:nvPr>
        </p:nvSpPr>
        <p:spPr/>
        <p:txBody>
          <a:bodyPr/>
          <a:lstStyle/>
          <a:p>
            <a:fld id="{D1BE4249-C0D0-4B06-8692-E8BB871AF643}" type="datetimeFigureOut">
              <a:rPr lang="en-US" dirty="0"/>
              <a:t>2/8/2021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2/8/2021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2/8/2021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jpeg"/><Relationship Id="rId3" Type="http://schemas.microsoft.com/office/2007/relationships/media" Target="../media/media2.m4a"/><Relationship Id="rId7"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audio" Target="../media/media3.mp3"/><Relationship Id="rId5" Type="http://schemas.microsoft.com/office/2007/relationships/media" Target="../media/media3.mp3"/><Relationship Id="rId4" Type="http://schemas.openxmlformats.org/officeDocument/2006/relationships/audio" Target="../media/media2.m4a"/><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13" Type="http://schemas.microsoft.com/office/2007/relationships/hdphoto" Target="../media/hdphoto4.wdp"/><Relationship Id="rId3" Type="http://schemas.microsoft.com/office/2007/relationships/media" Target="../media/media5.m4a"/><Relationship Id="rId7" Type="http://schemas.microsoft.com/office/2007/relationships/hdphoto" Target="../media/hdphoto1.wdp"/><Relationship Id="rId12" Type="http://schemas.openxmlformats.org/officeDocument/2006/relationships/image" Target="../media/image6.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image" Target="../media/image3.png"/><Relationship Id="rId11" Type="http://schemas.microsoft.com/office/2007/relationships/hdphoto" Target="../media/hdphoto3.wdp"/><Relationship Id="rId5" Type="http://schemas.openxmlformats.org/officeDocument/2006/relationships/slideLayout" Target="../slideLayouts/slideLayout5.xml"/><Relationship Id="rId10" Type="http://schemas.openxmlformats.org/officeDocument/2006/relationships/image" Target="../media/image5.png"/><Relationship Id="rId4" Type="http://schemas.openxmlformats.org/officeDocument/2006/relationships/audio" Target="../media/media5.m4a"/><Relationship Id="rId9" Type="http://schemas.microsoft.com/office/2007/relationships/hdphoto" Target="../media/hdphoto2.wdp"/><Relationship Id="rId1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7.m4a"/><Relationship Id="rId7" Type="http://schemas.microsoft.com/office/2007/relationships/hdphoto" Target="../media/hdphoto5.wdp"/><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image" Target="../media/image7.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audio" Target="../media/media7.m4a"/><Relationship Id="rId9" Type="http://schemas.microsoft.com/office/2007/relationships/hdphoto" Target="../media/hdphoto6.wdp"/></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9.m4a"/><Relationship Id="rId7" Type="http://schemas.microsoft.com/office/2007/relationships/hdphoto" Target="../media/hdphoto7.wdp"/><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9.png"/><Relationship Id="rId5" Type="http://schemas.openxmlformats.org/officeDocument/2006/relationships/slideLayout" Target="../slideLayouts/slideLayout5.xml"/><Relationship Id="rId4" Type="http://schemas.openxmlformats.org/officeDocument/2006/relationships/audio" Target="../media/media9.m4a"/></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11.m4a"/><Relationship Id="rId7" Type="http://schemas.microsoft.com/office/2007/relationships/hdphoto" Target="../media/hdphoto8.wdp"/><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10.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audio" Target="../media/media11.m4a"/><Relationship Id="rId9" Type="http://schemas.microsoft.com/office/2007/relationships/hdphoto" Target="../media/hdphoto9.wdp"/></Relationships>
</file>

<file path=ppt/slides/_rels/slide6.xml.rels><?xml version="1.0" encoding="UTF-8" standalone="yes"?>
<Relationships xmlns="http://schemas.openxmlformats.org/package/2006/relationships"><Relationship Id="rId8" Type="http://schemas.microsoft.com/office/2007/relationships/hdphoto" Target="../media/hdphoto10.wdp"/><Relationship Id="rId3" Type="http://schemas.microsoft.com/office/2007/relationships/media" Target="../media/media13.m4a"/><Relationship Id="rId7" Type="http://schemas.openxmlformats.org/officeDocument/2006/relationships/image" Target="../media/image13.png"/><Relationship Id="rId2" Type="http://schemas.openxmlformats.org/officeDocument/2006/relationships/audio" Target="../media/media12.mp3"/><Relationship Id="rId1" Type="http://schemas.microsoft.com/office/2007/relationships/media" Target="../media/media12.mp3"/><Relationship Id="rId6" Type="http://schemas.openxmlformats.org/officeDocument/2006/relationships/image" Target="../media/image12.jpeg"/><Relationship Id="rId5" Type="http://schemas.openxmlformats.org/officeDocument/2006/relationships/slideLayout" Target="../slideLayouts/slideLayout5.xml"/><Relationship Id="rId4" Type="http://schemas.openxmlformats.org/officeDocument/2006/relationships/audio" Target="../media/media13.m4a"/><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erie de verificadores de cableado MicroScanner™ | Fluke Network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12192001" cy="6860046"/>
          </a:xfrm>
          <a:prstGeom prst="rect">
            <a:avLst/>
          </a:prstGeom>
          <a:noFill/>
          <a:extLst>
            <a:ext uri="{909E8E84-426E-40DD-AFC4-6F175D3DCCD1}">
              <a14:hiddenFill xmlns:a14="http://schemas.microsoft.com/office/drawing/2010/main">
                <a:solidFill>
                  <a:srgbClr val="FFFFFF"/>
                </a:solidFill>
              </a14:hiddenFill>
            </a:ext>
          </a:extLst>
        </p:spPr>
      </p:pic>
      <p:sp>
        <p:nvSpPr>
          <p:cNvPr id="3" name="Subtítulo 2"/>
          <p:cNvSpPr>
            <a:spLocks noGrp="1"/>
          </p:cNvSpPr>
          <p:nvPr>
            <p:ph type="subTitle" idx="1"/>
          </p:nvPr>
        </p:nvSpPr>
        <p:spPr>
          <a:xfrm>
            <a:off x="5957454" y="0"/>
            <a:ext cx="6234546" cy="1188720"/>
          </a:xfrm>
        </p:spPr>
        <p:txBody>
          <a:bodyPr>
            <a:normAutofit/>
          </a:bodyPr>
          <a:lstStyle/>
          <a:p>
            <a:r>
              <a:rPr lang="es-ES" sz="3200" b="1" dirty="0">
                <a:solidFill>
                  <a:schemeClr val="bg1"/>
                </a:solidFill>
              </a:rPr>
              <a:t>Herramientas de instalación y comprobación de redes</a:t>
            </a:r>
            <a:endParaRPr lang="es-ES_tradnl" sz="3200" b="1" dirty="0">
              <a:solidFill>
                <a:schemeClr val="bg1"/>
              </a:solidFill>
            </a:endParaRPr>
          </a:p>
        </p:txBody>
      </p:sp>
      <p:sp>
        <p:nvSpPr>
          <p:cNvPr id="4" name="Rectángulo 3"/>
          <p:cNvSpPr/>
          <p:nvPr/>
        </p:nvSpPr>
        <p:spPr>
          <a:xfrm>
            <a:off x="0" y="132695"/>
            <a:ext cx="2555059" cy="923330"/>
          </a:xfrm>
          <a:prstGeom prst="rect">
            <a:avLst/>
          </a:prstGeom>
          <a:noFill/>
        </p:spPr>
        <p:txBody>
          <a:bodyPr wrap="none" lIns="91440" tIns="45720" rIns="91440" bIns="45720">
            <a:spAutoFit/>
          </a:bodyPr>
          <a:lstStyle/>
          <a:p>
            <a:pPr algn="ctr"/>
            <a:r>
              <a:rPr lang="es-E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Tema 6</a:t>
            </a:r>
          </a:p>
        </p:txBody>
      </p:sp>
      <p:sp>
        <p:nvSpPr>
          <p:cNvPr id="2" name="Rectángulo 1"/>
          <p:cNvSpPr/>
          <p:nvPr/>
        </p:nvSpPr>
        <p:spPr>
          <a:xfrm>
            <a:off x="8254538" y="6088559"/>
            <a:ext cx="3937462" cy="769441"/>
          </a:xfrm>
          <a:prstGeom prst="rect">
            <a:avLst/>
          </a:prstGeom>
          <a:noFill/>
        </p:spPr>
        <p:txBody>
          <a:bodyPr wrap="square" lIns="91440" tIns="45720" rIns="91440" bIns="45720">
            <a:spAutoFit/>
          </a:bodyPr>
          <a:lstStyle/>
          <a:p>
            <a:pPr algn="ctr"/>
            <a:r>
              <a:rPr lang="es-ES" sz="4400" b="1" dirty="0">
                <a:ln w="9525">
                  <a:solidFill>
                    <a:schemeClr val="bg1"/>
                  </a:solidFill>
                  <a:prstDash val="solid"/>
                </a:ln>
                <a:effectLst>
                  <a:outerShdw blurRad="12700" dist="38100" dir="2700000" algn="tl" rotWithShape="0">
                    <a:schemeClr val="bg1">
                      <a:lumMod val="50000"/>
                    </a:schemeClr>
                  </a:outerShdw>
                </a:effectLst>
              </a:rPr>
              <a:t>Gabriel López </a:t>
            </a:r>
          </a:p>
        </p:txBody>
      </p:sp>
      <p:pic>
        <p:nvPicPr>
          <p:cNvPr id="5" name="voice-2021-02-08-13-49">
            <a:hlinkClick r:id="" action="ppaction://media"/>
            <a:extLst>
              <a:ext uri="{FF2B5EF4-FFF2-40B4-BE49-F238E27FC236}">
                <a16:creationId xmlns:a16="http://schemas.microsoft.com/office/drawing/2014/main" id="{B4832A7C-743D-4F7A-862A-ED129ED5E720}"/>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057026" y="1188720"/>
            <a:ext cx="609600" cy="609600"/>
          </a:xfrm>
          <a:prstGeom prst="rect">
            <a:avLst/>
          </a:prstGeom>
        </p:spPr>
      </p:pic>
      <p:pic>
        <p:nvPicPr>
          <p:cNvPr id="7" name="Audio 6">
            <a:hlinkClick r:id="" action="ppaction://media"/>
            <a:extLst>
              <a:ext uri="{FF2B5EF4-FFF2-40B4-BE49-F238E27FC236}">
                <a16:creationId xmlns:a16="http://schemas.microsoft.com/office/drawing/2014/main" id="{0883CE30-E9EF-401D-83FA-79C9A0C35B02}"/>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366500" y="6032500"/>
            <a:ext cx="609600" cy="609600"/>
          </a:xfrm>
          <a:prstGeom prst="rect">
            <a:avLst/>
          </a:prstGeom>
        </p:spPr>
      </p:pic>
      <p:pic>
        <p:nvPicPr>
          <p:cNvPr id="8" name="michael_myers_theme_song_8775631658150308035">
            <a:hlinkClick r:id="" action="ppaction://media"/>
            <a:extLst>
              <a:ext uri="{FF2B5EF4-FFF2-40B4-BE49-F238E27FC236}">
                <a16:creationId xmlns:a16="http://schemas.microsoft.com/office/drawing/2014/main" id="{CB8D9D31-BE9B-4E83-85B6-2AC9933E3770}"/>
              </a:ext>
            </a:extLst>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3973827" y="147376"/>
            <a:ext cx="609600" cy="609600"/>
          </a:xfrm>
          <a:prstGeom prst="rect">
            <a:avLst/>
          </a:prstGeom>
        </p:spPr>
      </p:pic>
    </p:spTree>
    <p:extLst>
      <p:ext uri="{BB962C8B-B14F-4D97-AF65-F5344CB8AC3E}">
        <p14:creationId xmlns:p14="http://schemas.microsoft.com/office/powerpoint/2010/main" val="1398983546"/>
      </p:ext>
    </p:extLst>
  </p:cSld>
  <p:clrMapOvr>
    <a:masterClrMapping/>
  </p:clrMapOvr>
  <mc:AlternateContent xmlns:mc="http://schemas.openxmlformats.org/markup-compatibility/2006">
    <mc:Choice xmlns:p14="http://schemas.microsoft.com/office/powerpoint/2010/main" Requires="p14">
      <p:transition spd="slow" p14:dur="2000" advTm="6680"/>
    </mc:Choice>
    <mc:Fallback>
      <p:transition spd="slow" advTm="66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6434" fill="hold"/>
                                        <p:tgtEl>
                                          <p:spTgt spid="5"/>
                                        </p:tgtEl>
                                      </p:cBhvr>
                                    </p:cmd>
                                  </p:childTnLst>
                                </p:cTn>
                              </p:par>
                            </p:childTnLst>
                          </p:cTn>
                        </p:par>
                        <p:par>
                          <p:cTn id="10" fill="hold">
                            <p:stCondLst>
                              <p:cond delay="6434"/>
                            </p:stCondLst>
                            <p:childTnLst>
                              <p:par>
                                <p:cTn id="11" presetID="1" presetClass="mediacall" presetSubtype="0" fill="hold" nodeType="afterEffect">
                                  <p:stCondLst>
                                    <p:cond delay="0"/>
                                  </p:stCondLst>
                                  <p:childTnLst>
                                    <p:cmd type="call" cmd="playFrom(0.0)">
                                      <p:cBhvr>
                                        <p:cTn id="12"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3" fill="hold" display="0">
                  <p:stCondLst>
                    <p:cond delay="indefinite"/>
                  </p:stCondLst>
                  <p:endCondLst>
                    <p:cond evt="onStopAudio" delay="0">
                      <p:tgtEl>
                        <p:sldTgt/>
                      </p:tgtEl>
                    </p:cond>
                  </p:endCondLst>
                </p:cTn>
                <p:tgtEl>
                  <p:spTgt spid="5"/>
                </p:tgtEl>
              </p:cMediaNode>
            </p:audio>
            <p:audio isNarration="1">
              <p:cMediaNode vol="80000" showWhenStopped="0">
                <p:cTn id="14" fill="hold" display="0">
                  <p:stCondLst>
                    <p:cond delay="indefinite"/>
                  </p:stCondLst>
                  <p:endCondLst>
                    <p:cond evt="onStopAudio" delay="0">
                      <p:tgtEl>
                        <p:sldTgt/>
                      </p:tgtEl>
                    </p:cond>
                  </p:endCondLst>
                </p:cTn>
                <p:tgtEl>
                  <p:spTgt spid="7"/>
                </p:tgtEl>
              </p:cMediaNode>
            </p:audio>
            <p:audio>
              <p:cMediaNode vol="20000" numSld="999" showWhenStopped="0">
                <p:cTn id="15"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layEvt time="153" objId="5"/>
        <p14:stopEvt time="6598" objId="5"/>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4572" y="2246931"/>
            <a:ext cx="4270248" cy="704087"/>
          </a:xfrm>
        </p:spPr>
        <p:txBody>
          <a:bodyPr/>
          <a:lstStyle/>
          <a:p>
            <a:r>
              <a:rPr lang="es-ES" dirty="0"/>
              <a:t>1.1.Herramientas para pelar y cortar</a:t>
            </a:r>
            <a:endParaRPr lang="es-ES_tradnl" dirty="0"/>
          </a:p>
        </p:txBody>
      </p:sp>
      <p:sp>
        <p:nvSpPr>
          <p:cNvPr id="3" name="Marcador de contenido 2"/>
          <p:cNvSpPr>
            <a:spLocks noGrp="1"/>
          </p:cNvSpPr>
          <p:nvPr>
            <p:ph sz="half" idx="2"/>
          </p:nvPr>
        </p:nvSpPr>
        <p:spPr>
          <a:xfrm>
            <a:off x="4572" y="3143250"/>
            <a:ext cx="4270248" cy="1254183"/>
          </a:xfrm>
        </p:spPr>
        <p:txBody>
          <a:bodyPr/>
          <a:lstStyle/>
          <a:p>
            <a:r>
              <a:rPr lang="es-ES" dirty="0"/>
              <a:t>La herramienta para pelar el cable se utiliza para quitar el revestimiento del cable, así como el aislamiento de los hilos que van en su interior.</a:t>
            </a:r>
            <a:endParaRPr lang="es-ES_tradnl" dirty="0"/>
          </a:p>
        </p:txBody>
      </p:sp>
      <p:sp>
        <p:nvSpPr>
          <p:cNvPr id="4" name="Marcador de contenido 3"/>
          <p:cNvSpPr>
            <a:spLocks noGrp="1"/>
          </p:cNvSpPr>
          <p:nvPr>
            <p:ph sz="quarter" idx="4"/>
          </p:nvPr>
        </p:nvSpPr>
        <p:spPr>
          <a:xfrm>
            <a:off x="7921752" y="3143250"/>
            <a:ext cx="4253484" cy="2596776"/>
          </a:xfrm>
        </p:spPr>
        <p:txBody>
          <a:bodyPr/>
          <a:lstStyle/>
          <a:p>
            <a:r>
              <a:rPr lang="es-ES_tradnl" dirty="0"/>
              <a:t>El proceso de insertar el cable en un conector, un panel o una toma se denomina terminación de cable. Para ello se necesita una </a:t>
            </a:r>
            <a:r>
              <a:rPr lang="es-ES_tradnl" dirty="0" err="1"/>
              <a:t>crimpadora</a:t>
            </a:r>
            <a:r>
              <a:rPr lang="es-ES_tradnl" dirty="0"/>
              <a:t>.</a:t>
            </a:r>
          </a:p>
        </p:txBody>
      </p:sp>
      <p:sp>
        <p:nvSpPr>
          <p:cNvPr id="5" name="Marcador de texto 4"/>
          <p:cNvSpPr>
            <a:spLocks noGrp="1"/>
          </p:cNvSpPr>
          <p:nvPr>
            <p:ph type="body" sz="quarter" idx="13"/>
          </p:nvPr>
        </p:nvSpPr>
        <p:spPr>
          <a:xfrm>
            <a:off x="7921752" y="2246931"/>
            <a:ext cx="4270248" cy="704087"/>
          </a:xfrm>
        </p:spPr>
        <p:txBody>
          <a:bodyPr/>
          <a:lstStyle/>
          <a:p>
            <a:r>
              <a:rPr lang="es-ES" dirty="0"/>
              <a:t>1.2.herramientas de terminación de cable</a:t>
            </a:r>
            <a:endParaRPr lang="es-ES_tradnl" dirty="0"/>
          </a:p>
        </p:txBody>
      </p:sp>
      <p:sp>
        <p:nvSpPr>
          <p:cNvPr id="6" name="Título 5"/>
          <p:cNvSpPr>
            <a:spLocks noGrp="1"/>
          </p:cNvSpPr>
          <p:nvPr>
            <p:ph type="title"/>
          </p:nvPr>
        </p:nvSpPr>
        <p:spPr>
          <a:xfrm>
            <a:off x="2139696" y="249797"/>
            <a:ext cx="7729728" cy="1188720"/>
          </a:xfrm>
        </p:spPr>
        <p:txBody>
          <a:bodyPr/>
          <a:lstStyle/>
          <a:p>
            <a:r>
              <a:rPr lang="es-ES" dirty="0"/>
              <a:t>1.Herramientas para la instalación de cable de cobre</a:t>
            </a:r>
            <a:endParaRPr lang="es-ES_tradnl" dirty="0"/>
          </a:p>
        </p:txBody>
      </p:sp>
      <p:sp>
        <p:nvSpPr>
          <p:cNvPr id="7" name="Rectángulo 6"/>
          <p:cNvSpPr/>
          <p:nvPr/>
        </p:nvSpPr>
        <p:spPr>
          <a:xfrm>
            <a:off x="2135125" y="1519558"/>
            <a:ext cx="7734299" cy="646331"/>
          </a:xfrm>
          <a:prstGeom prst="rect">
            <a:avLst/>
          </a:prstGeom>
          <a:noFill/>
        </p:spPr>
        <p:txBody>
          <a:bodyPr wrap="square" lIns="91440" tIns="45720" rIns="91440" bIns="45720">
            <a:spAutoFit/>
          </a:bodyPr>
          <a:lstStyle/>
          <a:p>
            <a:pPr algn="ctr"/>
            <a:r>
              <a:rPr lang="es-E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El proceso de instalación del cableado de cobre en una red de datos y telecomunicaciones es necesario emplear herramientas específicas.</a:t>
            </a:r>
          </a:p>
        </p:txBody>
      </p:sp>
      <p:pic>
        <p:nvPicPr>
          <p:cNvPr id="1030" name="Picture 6" descr="Resultado de imagen de cripadora con sus accesorios"/>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96596" l="4681" r="95745"/>
                    </a14:imgEffect>
                  </a14:imgLayer>
                </a14:imgProps>
              </a:ext>
              <a:ext uri="{28A0092B-C50C-407E-A947-70E740481C1C}">
                <a14:useLocalDpi xmlns:a14="http://schemas.microsoft.com/office/drawing/2010/main" val="0"/>
              </a:ext>
            </a:extLst>
          </a:blip>
          <a:srcRect/>
          <a:stretch>
            <a:fillRect/>
          </a:stretch>
        </p:blipFill>
        <p:spPr bwMode="auto">
          <a:xfrm>
            <a:off x="10295344" y="4397433"/>
            <a:ext cx="1879892" cy="18798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sultado de imagen de corat y pelar herramienta"/>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0" y="4397433"/>
            <a:ext cx="2135125" cy="213512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Resultado de imagen de alicates para cortarr y pelar calbes"/>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7500" b="91250" l="4375" r="96250"/>
                    </a14:imgEffect>
                  </a14:imgLayer>
                </a14:imgProps>
              </a:ext>
              <a:ext uri="{28A0092B-C50C-407E-A947-70E740481C1C}">
                <a14:useLocalDpi xmlns:a14="http://schemas.microsoft.com/office/drawing/2010/main" val="0"/>
              </a:ext>
            </a:extLst>
          </a:blip>
          <a:srcRect/>
          <a:stretch>
            <a:fillRect/>
          </a:stretch>
        </p:blipFill>
        <p:spPr bwMode="auto">
          <a:xfrm>
            <a:off x="6499059" y="4397433"/>
            <a:ext cx="1879893" cy="187989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n de alicates para pelar calbes"/>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0" b="99437" l="0" r="100000"/>
                    </a14:imgEffect>
                  </a14:imgLayer>
                </a14:imgProps>
              </a:ext>
              <a:ext uri="{28A0092B-C50C-407E-A947-70E740481C1C}">
                <a14:useLocalDpi xmlns:a14="http://schemas.microsoft.com/office/drawing/2010/main" val="0"/>
              </a:ext>
            </a:extLst>
          </a:blip>
          <a:srcRect/>
          <a:stretch>
            <a:fillRect/>
          </a:stretch>
        </p:blipFill>
        <p:spPr bwMode="auto">
          <a:xfrm>
            <a:off x="3687336" y="4278606"/>
            <a:ext cx="2010177" cy="2117546"/>
          </a:xfrm>
          <a:prstGeom prst="rect">
            <a:avLst/>
          </a:prstGeom>
          <a:noFill/>
          <a:extLst>
            <a:ext uri="{909E8E84-426E-40DD-AFC4-6F175D3DCCD1}">
              <a14:hiddenFill xmlns:a14="http://schemas.microsoft.com/office/drawing/2010/main">
                <a:solidFill>
                  <a:srgbClr val="FFFFFF"/>
                </a:solidFill>
              </a14:hiddenFill>
            </a:ext>
          </a:extLst>
        </p:spPr>
      </p:pic>
      <p:pic>
        <p:nvPicPr>
          <p:cNvPr id="10" name="tema 1voice-2021-02-08-13-53">
            <a:hlinkClick r:id="" action="ppaction://media"/>
            <a:extLst>
              <a:ext uri="{FF2B5EF4-FFF2-40B4-BE49-F238E27FC236}">
                <a16:creationId xmlns:a16="http://schemas.microsoft.com/office/drawing/2014/main" id="{DFA909C0-6755-4DCF-83CF-45B8A4E7F460}"/>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10930490" y="539357"/>
            <a:ext cx="609600" cy="609600"/>
          </a:xfrm>
          <a:prstGeom prst="rect">
            <a:avLst/>
          </a:prstGeom>
        </p:spPr>
      </p:pic>
      <p:pic>
        <p:nvPicPr>
          <p:cNvPr id="11" name="Audio 10">
            <a:hlinkClick r:id="" action="ppaction://media"/>
            <a:extLst>
              <a:ext uri="{FF2B5EF4-FFF2-40B4-BE49-F238E27FC236}">
                <a16:creationId xmlns:a16="http://schemas.microsoft.com/office/drawing/2014/main" id="{05B20A75-C26E-4DBD-BF12-C7321F2B9794}"/>
              </a:ext>
            </a:extLst>
          </p:cNvPr>
          <p:cNvPicPr>
            <a:picLocks noChangeAspect="1"/>
          </p:cNvPicPr>
          <p:nvPr>
            <a:audioFile r:link="rId4"/>
            <p:extLst>
              <p:ext uri="{DAA4B4D4-6D71-4841-9C94-3DE7FCFB9230}">
                <p14:media xmlns:p14="http://schemas.microsoft.com/office/powerpoint/2010/main" r:embed="rId3"/>
              </p:ext>
            </p:extLst>
          </p:nvPr>
        </p:nvPicPr>
        <p:blipFill>
          <a:blip r:embed="rId14"/>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1645962268"/>
      </p:ext>
    </p:extLst>
  </p:cSld>
  <p:clrMapOvr>
    <a:masterClrMapping/>
  </p:clrMapOvr>
  <mc:AlternateContent xmlns:mc="http://schemas.openxmlformats.org/markup-compatibility/2006">
    <mc:Choice xmlns:p14="http://schemas.microsoft.com/office/powerpoint/2010/main" Requires="p14">
      <p:transition spd="slow" p14:dur="2000" advTm="40412"/>
    </mc:Choice>
    <mc:Fallback>
      <p:transition spd="slow" advTm="40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4021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10"/>
                </p:tgtEl>
              </p:cMediaNode>
            </p:audio>
            <p:audio isNarration="1">
              <p:cMediaNode vol="80000" showWhenStopped="0">
                <p:cTn id="11" fill="hold" display="0">
                  <p:stCondLst>
                    <p:cond delay="indefinite"/>
                  </p:stCondLst>
                  <p:endCondLst>
                    <p:cond evt="onStopAudio" delay="0">
                      <p:tgtEl>
                        <p:sldTgt/>
                      </p:tgtEl>
                    </p:cond>
                  </p:endCondLst>
                </p:cTn>
                <p:tgtEl>
                  <p:spTgt spid="11"/>
                </p:tgtEl>
              </p:cMediaNode>
            </p:audio>
          </p:childTnLst>
        </p:cTn>
      </p:par>
    </p:tnLst>
  </p:timing>
  <p:extLst>
    <p:ext uri="{E180D4A7-C9FB-4DFB-919C-405C955672EB}">
      <p14:showEvtLst xmlns:p14="http://schemas.microsoft.com/office/powerpoint/2010/main">
        <p14:playEvt time="98" objId="10"/>
        <p14:stopEvt time="40245" objId="10"/>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0" y="2313432"/>
            <a:ext cx="4270248" cy="704087"/>
          </a:xfrm>
        </p:spPr>
        <p:txBody>
          <a:bodyPr/>
          <a:lstStyle/>
          <a:p>
            <a:r>
              <a:rPr lang="es-ES_tradnl" dirty="0"/>
              <a:t>2.1.Herramientas para pelar y cortar</a:t>
            </a:r>
          </a:p>
        </p:txBody>
      </p:sp>
      <p:sp>
        <p:nvSpPr>
          <p:cNvPr id="3" name="Marcador de contenido 2"/>
          <p:cNvSpPr>
            <a:spLocks noGrp="1"/>
          </p:cNvSpPr>
          <p:nvPr>
            <p:ph sz="half" idx="2"/>
          </p:nvPr>
        </p:nvSpPr>
        <p:spPr>
          <a:xfrm>
            <a:off x="0" y="3429000"/>
            <a:ext cx="4270248" cy="1074937"/>
          </a:xfrm>
        </p:spPr>
        <p:txBody>
          <a:bodyPr/>
          <a:lstStyle/>
          <a:p>
            <a:r>
              <a:rPr lang="es-ES_tradnl" dirty="0"/>
              <a:t>La herramienta para pelar y cortar cable de fibra tiene una apariencia similar, se emplea con el cable de cobre.</a:t>
            </a:r>
          </a:p>
        </p:txBody>
      </p:sp>
      <p:sp>
        <p:nvSpPr>
          <p:cNvPr id="4" name="Marcador de contenido 3"/>
          <p:cNvSpPr>
            <a:spLocks noGrp="1"/>
          </p:cNvSpPr>
          <p:nvPr>
            <p:ph sz="quarter" idx="4"/>
          </p:nvPr>
        </p:nvSpPr>
        <p:spPr>
          <a:xfrm>
            <a:off x="7938516" y="3304116"/>
            <a:ext cx="4253484" cy="1545266"/>
          </a:xfrm>
        </p:spPr>
        <p:txBody>
          <a:bodyPr/>
          <a:lstStyle/>
          <a:p>
            <a:r>
              <a:rPr lang="es-ES_tradnl" dirty="0"/>
              <a:t>La suciedad es la causa principal de fallos en el cableado de fibra óptica. Por este motivo, hay que extremar las medidas de limpieza tanto en los conectores como en las conexiones.</a:t>
            </a:r>
          </a:p>
        </p:txBody>
      </p:sp>
      <p:sp>
        <p:nvSpPr>
          <p:cNvPr id="5" name="Marcador de texto 4"/>
          <p:cNvSpPr>
            <a:spLocks noGrp="1"/>
          </p:cNvSpPr>
          <p:nvPr>
            <p:ph type="body" sz="quarter" idx="13"/>
          </p:nvPr>
        </p:nvSpPr>
        <p:spPr>
          <a:xfrm>
            <a:off x="7938516" y="2313431"/>
            <a:ext cx="4270248" cy="704087"/>
          </a:xfrm>
        </p:spPr>
        <p:txBody>
          <a:bodyPr/>
          <a:lstStyle/>
          <a:p>
            <a:r>
              <a:rPr lang="es-ES_tradnl" dirty="0"/>
              <a:t>2.2.herramientas de limpieza y pulido</a:t>
            </a:r>
          </a:p>
        </p:txBody>
      </p:sp>
      <p:sp>
        <p:nvSpPr>
          <p:cNvPr id="6" name="Título 5"/>
          <p:cNvSpPr>
            <a:spLocks noGrp="1"/>
          </p:cNvSpPr>
          <p:nvPr>
            <p:ph type="title"/>
          </p:nvPr>
        </p:nvSpPr>
        <p:spPr>
          <a:xfrm>
            <a:off x="1988820" y="228092"/>
            <a:ext cx="7729728" cy="1188720"/>
          </a:xfrm>
        </p:spPr>
        <p:txBody>
          <a:bodyPr/>
          <a:lstStyle/>
          <a:p>
            <a:r>
              <a:rPr lang="es-ES_tradnl" dirty="0"/>
              <a:t>2.Herramientas para la instalación de fibra óptica</a:t>
            </a:r>
          </a:p>
        </p:txBody>
      </p:sp>
      <p:pic>
        <p:nvPicPr>
          <p:cNvPr id="2050" name="Picture 2" descr="Resultado de imagen de herramientas de limpieza y pulido"/>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5929" b="90514" l="6615" r="97077"/>
                    </a14:imgEffect>
                  </a14:imgLayer>
                </a14:imgProps>
              </a:ext>
              <a:ext uri="{28A0092B-C50C-407E-A947-70E740481C1C}">
                <a14:useLocalDpi xmlns:a14="http://schemas.microsoft.com/office/drawing/2010/main" val="0"/>
              </a:ext>
            </a:extLst>
          </a:blip>
          <a:srcRect/>
          <a:stretch>
            <a:fillRect/>
          </a:stretch>
        </p:blipFill>
        <p:spPr bwMode="auto">
          <a:xfrm>
            <a:off x="8390330" y="4849382"/>
            <a:ext cx="3349855" cy="13038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de herramienta para pelas cable de fibra"/>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8000" l="0" r="100000"/>
                    </a14:imgEffect>
                  </a14:imgLayer>
                </a14:imgProps>
              </a:ext>
              <a:ext uri="{28A0092B-C50C-407E-A947-70E740481C1C}">
                <a14:useLocalDpi xmlns:a14="http://schemas.microsoft.com/office/drawing/2010/main" val="0"/>
              </a:ext>
            </a:extLst>
          </a:blip>
          <a:srcRect/>
          <a:stretch>
            <a:fillRect/>
          </a:stretch>
        </p:blipFill>
        <p:spPr bwMode="auto">
          <a:xfrm>
            <a:off x="1036108" y="4522731"/>
            <a:ext cx="1664758" cy="1664758"/>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1988820" y="1563011"/>
            <a:ext cx="7729728" cy="646331"/>
          </a:xfrm>
          <a:prstGeom prst="rect">
            <a:avLst/>
          </a:prstGeom>
          <a:noFill/>
        </p:spPr>
        <p:txBody>
          <a:bodyPr wrap="square" lIns="91440" tIns="45720" rIns="91440" bIns="45720">
            <a:spAutoFit/>
          </a:bodyPr>
          <a:lstStyle/>
          <a:p>
            <a:pPr algn="ctr"/>
            <a:r>
              <a:rPr lang="es-ES"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El cableado de fibra óptica, por sus características, exige disponer de herramientas espec</a:t>
            </a:r>
            <a:r>
              <a:rPr lang="es-E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íficas.</a:t>
            </a:r>
            <a:endParaRPr lang="es-ES" b="1" cap="none" spc="0"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pic>
        <p:nvPicPr>
          <p:cNvPr id="10" name="tema 2voice-2021-02-08-13-56">
            <a:hlinkClick r:id="" action="ppaction://media"/>
            <a:extLst>
              <a:ext uri="{FF2B5EF4-FFF2-40B4-BE49-F238E27FC236}">
                <a16:creationId xmlns:a16="http://schemas.microsoft.com/office/drawing/2014/main" id="{DCC60FA4-D81A-45A3-A3EB-372D2A4C98F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896936" y="517652"/>
            <a:ext cx="609600" cy="609600"/>
          </a:xfrm>
          <a:prstGeom prst="rect">
            <a:avLst/>
          </a:prstGeom>
        </p:spPr>
      </p:pic>
      <p:pic>
        <p:nvPicPr>
          <p:cNvPr id="11" name="Audio 10">
            <a:hlinkClick r:id="" action="ppaction://media"/>
            <a:extLst>
              <a:ext uri="{FF2B5EF4-FFF2-40B4-BE49-F238E27FC236}">
                <a16:creationId xmlns:a16="http://schemas.microsoft.com/office/drawing/2014/main" id="{66F09E9D-85CB-4BDC-AC12-368284AEA6F5}"/>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304542480"/>
      </p:ext>
    </p:extLst>
  </p:cSld>
  <p:clrMapOvr>
    <a:masterClrMapping/>
  </p:clrMapOvr>
  <mc:AlternateContent xmlns:mc="http://schemas.openxmlformats.org/markup-compatibility/2006">
    <mc:Choice xmlns:p14="http://schemas.microsoft.com/office/powerpoint/2010/main" Requires="p14">
      <p:transition spd="slow" p14:dur="2000" advTm="40717"/>
    </mc:Choice>
    <mc:Fallback>
      <p:transition spd="slow" advTm="40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4099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10"/>
                </p:tgtEl>
              </p:cMediaNode>
            </p:audio>
            <p:audio isNarration="1">
              <p:cMediaNode vol="80000" showWhenStopped="0">
                <p:cTn id="11" fill="hold" display="0">
                  <p:stCondLst>
                    <p:cond delay="indefinite"/>
                  </p:stCondLst>
                  <p:endCondLst>
                    <p:cond evt="onStopAudio" delay="0">
                      <p:tgtEl>
                        <p:sldTgt/>
                      </p:tgtEl>
                    </p:cond>
                  </p:endCondLst>
                </p:cTn>
                <p:tgtEl>
                  <p:spTgt spid="11"/>
                </p:tgtEl>
              </p:cMediaNode>
            </p:audio>
          </p:childTnLst>
        </p:cTn>
      </p:par>
    </p:tnLst>
  </p:timing>
  <p:extLst>
    <p:ext uri="{E180D4A7-C9FB-4DFB-919C-405C955672EB}">
      <p14:showEvtLst xmlns:p14="http://schemas.microsoft.com/office/powerpoint/2010/main">
        <p14:playEvt time="99" objId="10"/>
        <p14:pauseEvt time="40717" objId="10"/>
        <p14:stopEvt time="40717" objId="10"/>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0" y="2313432"/>
            <a:ext cx="4270248" cy="704087"/>
          </a:xfrm>
        </p:spPr>
        <p:txBody>
          <a:bodyPr/>
          <a:lstStyle/>
          <a:p>
            <a:r>
              <a:rPr lang="es-ES_tradnl" dirty="0"/>
              <a:t>2.3.herramientas de unión de fibra</a:t>
            </a:r>
          </a:p>
        </p:txBody>
      </p:sp>
      <p:sp>
        <p:nvSpPr>
          <p:cNvPr id="3" name="Marcador de contenido 2"/>
          <p:cNvSpPr>
            <a:spLocks noGrp="1"/>
          </p:cNvSpPr>
          <p:nvPr>
            <p:ph sz="half" idx="2"/>
          </p:nvPr>
        </p:nvSpPr>
        <p:spPr>
          <a:xfrm>
            <a:off x="0" y="3143250"/>
            <a:ext cx="4270248" cy="2596776"/>
          </a:xfrm>
        </p:spPr>
        <p:txBody>
          <a:bodyPr/>
          <a:lstStyle/>
          <a:p>
            <a:r>
              <a:rPr lang="es-ES_tradnl" dirty="0"/>
              <a:t>Los extremos de dos cables de fibra pueden unirse cuando se quiere extender al alcance del cableado, o bien cuando se tiene que efectuar una reparación en un tramo del mismo.</a:t>
            </a:r>
          </a:p>
        </p:txBody>
      </p:sp>
      <p:sp>
        <p:nvSpPr>
          <p:cNvPr id="4" name="Marcador de contenido 3"/>
          <p:cNvSpPr>
            <a:spLocks noGrp="1"/>
          </p:cNvSpPr>
          <p:nvPr>
            <p:ph sz="quarter" idx="4"/>
          </p:nvPr>
        </p:nvSpPr>
        <p:spPr>
          <a:xfrm>
            <a:off x="7938516" y="3143250"/>
            <a:ext cx="4253484" cy="1520189"/>
          </a:xfrm>
        </p:spPr>
        <p:txBody>
          <a:bodyPr/>
          <a:lstStyle/>
          <a:p>
            <a:r>
              <a:rPr lang="es-ES_tradnl" dirty="0"/>
              <a:t>Los dos extremos se unen a través de una pieza plástica que alinea las dos fibras y que lleva en su interior un gel adhesivo que fija los dos extremos y adapta el índice de refracción de las fibras.</a:t>
            </a:r>
          </a:p>
        </p:txBody>
      </p:sp>
      <p:sp>
        <p:nvSpPr>
          <p:cNvPr id="5" name="Marcador de texto 4"/>
          <p:cNvSpPr>
            <a:spLocks noGrp="1"/>
          </p:cNvSpPr>
          <p:nvPr>
            <p:ph type="body" sz="quarter" idx="13"/>
          </p:nvPr>
        </p:nvSpPr>
        <p:spPr>
          <a:xfrm>
            <a:off x="7921752" y="2313431"/>
            <a:ext cx="4270248" cy="704087"/>
          </a:xfrm>
        </p:spPr>
        <p:txBody>
          <a:bodyPr/>
          <a:lstStyle/>
          <a:p>
            <a:r>
              <a:rPr lang="es-ES_tradnl" dirty="0"/>
              <a:t>Empalme mecánico</a:t>
            </a:r>
          </a:p>
        </p:txBody>
      </p:sp>
      <p:sp>
        <p:nvSpPr>
          <p:cNvPr id="6" name="Título 5"/>
          <p:cNvSpPr>
            <a:spLocks noGrp="1"/>
          </p:cNvSpPr>
          <p:nvPr>
            <p:ph type="title"/>
          </p:nvPr>
        </p:nvSpPr>
        <p:spPr>
          <a:xfrm>
            <a:off x="2214511" y="216547"/>
            <a:ext cx="7729728" cy="1188720"/>
          </a:xfrm>
        </p:spPr>
        <p:txBody>
          <a:bodyPr/>
          <a:lstStyle/>
          <a:p>
            <a:r>
              <a:rPr lang="es-ES_tradnl" dirty="0"/>
              <a:t>2.Herramientas para la instalación de fibra óptica</a:t>
            </a:r>
          </a:p>
        </p:txBody>
      </p:sp>
      <p:pic>
        <p:nvPicPr>
          <p:cNvPr id="1028" name="Picture 4" descr="Resultado de imagen de herramientas empalme mecanico"/>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350" b="89431" l="750" r="99750"/>
                    </a14:imgEffect>
                  </a14:imgLayer>
                </a14:imgProps>
              </a:ext>
              <a:ext uri="{28A0092B-C50C-407E-A947-70E740481C1C}">
                <a14:useLocalDpi xmlns:a14="http://schemas.microsoft.com/office/drawing/2010/main" val="0"/>
              </a:ext>
            </a:extLst>
          </a:blip>
          <a:srcRect/>
          <a:stretch>
            <a:fillRect/>
          </a:stretch>
        </p:blipFill>
        <p:spPr bwMode="auto">
          <a:xfrm>
            <a:off x="8388374" y="4663439"/>
            <a:ext cx="2831031" cy="1741085"/>
          </a:xfrm>
          <a:prstGeom prst="rect">
            <a:avLst/>
          </a:prstGeom>
          <a:noFill/>
          <a:extLst>
            <a:ext uri="{909E8E84-426E-40DD-AFC4-6F175D3DCCD1}">
              <a14:hiddenFill xmlns:a14="http://schemas.microsoft.com/office/drawing/2010/main">
                <a:solidFill>
                  <a:srgbClr val="FFFFFF"/>
                </a:solidFill>
              </a14:hiddenFill>
            </a:ext>
          </a:extLst>
        </p:spPr>
      </p:pic>
      <p:pic>
        <p:nvPicPr>
          <p:cNvPr id="10" name="voice-2021-02-08-19-32">
            <a:hlinkClick r:id="" action="ppaction://media"/>
            <a:extLst>
              <a:ext uri="{FF2B5EF4-FFF2-40B4-BE49-F238E27FC236}">
                <a16:creationId xmlns:a16="http://schemas.microsoft.com/office/drawing/2014/main" id="{137943DB-261D-4FC6-8FD3-2EC42E63C199}"/>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914605" y="506107"/>
            <a:ext cx="609600" cy="609600"/>
          </a:xfrm>
          <a:prstGeom prst="rect">
            <a:avLst/>
          </a:prstGeom>
        </p:spPr>
      </p:pic>
      <p:pic>
        <p:nvPicPr>
          <p:cNvPr id="11" name="Audio 10">
            <a:hlinkClick r:id="" action="ppaction://media"/>
            <a:extLst>
              <a:ext uri="{FF2B5EF4-FFF2-40B4-BE49-F238E27FC236}">
                <a16:creationId xmlns:a16="http://schemas.microsoft.com/office/drawing/2014/main" id="{DD45F377-576F-4C0D-812E-FDCE54D57782}"/>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586642086"/>
      </p:ext>
    </p:extLst>
  </p:cSld>
  <p:clrMapOvr>
    <a:masterClrMapping/>
  </p:clrMapOvr>
  <mc:AlternateContent xmlns:mc="http://schemas.openxmlformats.org/markup-compatibility/2006">
    <mc:Choice xmlns:p14="http://schemas.microsoft.com/office/powerpoint/2010/main" Requires="p14">
      <p:transition spd="slow" p14:dur="2000" advTm="28942"/>
    </mc:Choice>
    <mc:Fallback>
      <p:transition spd="slow" advTm="289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2916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10"/>
                </p:tgtEl>
              </p:cMediaNode>
            </p:audio>
            <p:audio isNarration="1">
              <p:cMediaNode vol="80000" showWhenStopped="0">
                <p:cTn id="11" fill="hold" display="0">
                  <p:stCondLst>
                    <p:cond delay="indefinite"/>
                  </p:stCondLst>
                  <p:endCondLst>
                    <p:cond evt="onStopAudio" delay="0">
                      <p:tgtEl>
                        <p:sldTgt/>
                      </p:tgtEl>
                    </p:cond>
                  </p:endCondLst>
                </p:cTn>
                <p:tgtEl>
                  <p:spTgt spid="11"/>
                </p:tgtEl>
              </p:cMediaNode>
            </p:audio>
          </p:childTnLst>
        </p:cTn>
      </p:par>
    </p:tnLst>
  </p:timing>
  <p:extLst>
    <p:ext uri="{E180D4A7-C9FB-4DFB-919C-405C955672EB}">
      <p14:showEvtLst xmlns:p14="http://schemas.microsoft.com/office/powerpoint/2010/main">
        <p14:playEvt time="92" objId="10"/>
        <p14:pauseEvt time="28925" objId="10"/>
        <p14:stopEvt time="28925" objId="10"/>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idx="1"/>
          </p:nvPr>
        </p:nvSpPr>
        <p:spPr>
          <a:xfrm>
            <a:off x="3773978" y="2049921"/>
            <a:ext cx="4270248" cy="704087"/>
          </a:xfrm>
        </p:spPr>
        <p:txBody>
          <a:bodyPr/>
          <a:lstStyle/>
          <a:p>
            <a:r>
              <a:rPr lang="es-ES_tradnl" dirty="0"/>
              <a:t>Fusión</a:t>
            </a:r>
          </a:p>
        </p:txBody>
      </p:sp>
      <p:sp>
        <p:nvSpPr>
          <p:cNvPr id="3" name="Marcador de contenido 2"/>
          <p:cNvSpPr>
            <a:spLocks noGrp="1"/>
          </p:cNvSpPr>
          <p:nvPr>
            <p:ph sz="half" idx="2"/>
          </p:nvPr>
        </p:nvSpPr>
        <p:spPr>
          <a:xfrm>
            <a:off x="3773978" y="3028328"/>
            <a:ext cx="4270248" cy="1169597"/>
          </a:xfrm>
        </p:spPr>
        <p:txBody>
          <a:bodyPr/>
          <a:lstStyle/>
          <a:p>
            <a:r>
              <a:rPr lang="es-ES_tradnl" dirty="0"/>
              <a:t>Es el mejor método para unir. Se realiza mediante una herramienta denominada fusionadora, de coste considerable.</a:t>
            </a:r>
          </a:p>
        </p:txBody>
      </p:sp>
      <p:sp>
        <p:nvSpPr>
          <p:cNvPr id="6" name="Título 5"/>
          <p:cNvSpPr>
            <a:spLocks noGrp="1"/>
          </p:cNvSpPr>
          <p:nvPr>
            <p:ph type="title"/>
          </p:nvPr>
        </p:nvSpPr>
        <p:spPr>
          <a:xfrm>
            <a:off x="2214510" y="307987"/>
            <a:ext cx="7729728" cy="1188720"/>
          </a:xfrm>
        </p:spPr>
        <p:txBody>
          <a:bodyPr/>
          <a:lstStyle/>
          <a:p>
            <a:r>
              <a:rPr lang="es-ES_tradnl" dirty="0"/>
              <a:t>2.Herramientas para la instalación de fibra óptica</a:t>
            </a:r>
          </a:p>
        </p:txBody>
      </p:sp>
      <p:pic>
        <p:nvPicPr>
          <p:cNvPr id="7" name="Picture 2" descr="Resultado de imagen de herramientas de union de fibra"/>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2441576" y="4197926"/>
            <a:ext cx="1832468" cy="202830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de fusionadora fibra optica"/>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5273" b="91818" l="4182" r="95455"/>
                    </a14:imgEffect>
                  </a14:imgLayer>
                </a14:imgProps>
              </a:ext>
              <a:ext uri="{28A0092B-C50C-407E-A947-70E740481C1C}">
                <a14:useLocalDpi xmlns:a14="http://schemas.microsoft.com/office/drawing/2010/main" val="0"/>
              </a:ext>
            </a:extLst>
          </a:blip>
          <a:srcRect/>
          <a:stretch>
            <a:fillRect/>
          </a:stretch>
        </p:blipFill>
        <p:spPr bwMode="auto">
          <a:xfrm>
            <a:off x="7171517" y="4197925"/>
            <a:ext cx="2028305" cy="2028305"/>
          </a:xfrm>
          <a:prstGeom prst="rect">
            <a:avLst/>
          </a:prstGeom>
          <a:noFill/>
          <a:extLst>
            <a:ext uri="{909E8E84-426E-40DD-AFC4-6F175D3DCCD1}">
              <a14:hiddenFill xmlns:a14="http://schemas.microsoft.com/office/drawing/2010/main">
                <a:solidFill>
                  <a:srgbClr val="FFFFFF"/>
                </a:solidFill>
              </a14:hiddenFill>
            </a:ext>
          </a:extLst>
        </p:spPr>
      </p:pic>
      <p:pic>
        <p:nvPicPr>
          <p:cNvPr id="4" name="voice-changer-2021-02-08-19-54">
            <a:hlinkClick r:id="" action="ppaction://media"/>
            <a:extLst>
              <a:ext uri="{FF2B5EF4-FFF2-40B4-BE49-F238E27FC236}">
                <a16:creationId xmlns:a16="http://schemas.microsoft.com/office/drawing/2014/main" id="{6C3E5BE7-EC42-4DD9-8A4B-7AAB9667174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704018" y="597547"/>
            <a:ext cx="609600" cy="609600"/>
          </a:xfrm>
          <a:prstGeom prst="rect">
            <a:avLst/>
          </a:prstGeom>
        </p:spPr>
      </p:pic>
      <p:pic>
        <p:nvPicPr>
          <p:cNvPr id="5" name="Audio 4">
            <a:hlinkClick r:id="" action="ppaction://media"/>
            <a:extLst>
              <a:ext uri="{FF2B5EF4-FFF2-40B4-BE49-F238E27FC236}">
                <a16:creationId xmlns:a16="http://schemas.microsoft.com/office/drawing/2014/main" id="{1AFB064C-F429-4E95-AF81-907284B494F1}"/>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3907405108"/>
      </p:ext>
    </p:extLst>
  </p:cSld>
  <p:clrMapOvr>
    <a:masterClrMapping/>
  </p:clrMapOvr>
  <mc:AlternateContent xmlns:mc="http://schemas.openxmlformats.org/markup-compatibility/2006">
    <mc:Choice xmlns:p14="http://schemas.microsoft.com/office/powerpoint/2010/main" Requires="p14">
      <p:transition spd="slow" p14:dur="2000" advTm="10017"/>
    </mc:Choice>
    <mc:Fallback>
      <p:transition spd="slow" advTm="10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98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4"/>
                </p:tgtEl>
              </p:cMediaNode>
            </p:audio>
            <p:audio isNarration="1">
              <p:cMediaNode vol="80000" showWhenStopped="0">
                <p:cTn id="11" fill="hold" display="0">
                  <p:stCondLst>
                    <p:cond delay="indefinite"/>
                  </p:stCondLst>
                  <p:endCondLst>
                    <p:cond evt="onStopAudio" delay="0">
                      <p:tgtEl>
                        <p:sldTgt/>
                      </p:tgtEl>
                    </p:cond>
                  </p:endCondLst>
                </p:cTn>
                <p:tgtEl>
                  <p:spTgt spid="5"/>
                </p:tgtEl>
              </p:cMediaNode>
            </p:audio>
          </p:childTnLst>
        </p:cTn>
      </p:par>
    </p:tnLst>
  </p:timing>
  <p:extLst>
    <p:ext uri="{E180D4A7-C9FB-4DFB-919C-405C955672EB}">
      <p14:showEvtLst xmlns:p14="http://schemas.microsoft.com/office/powerpoint/2010/main">
        <p14:playEvt time="88" objId="4"/>
        <p14:stopEvt time="9907" objId="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Resultado de imagen de fin star wars darth"/>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1"/>
            <a:ext cx="12192001" cy="6847609"/>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6"/>
          <p:cNvSpPr>
            <a:spLocks noGrp="1"/>
          </p:cNvSpPr>
          <p:nvPr>
            <p:ph type="title"/>
          </p:nvPr>
        </p:nvSpPr>
        <p:spPr>
          <a:xfrm>
            <a:off x="-1" y="0"/>
            <a:ext cx="4006180" cy="898189"/>
          </a:xfrm>
          <a:solidFill>
            <a:schemeClr val="tx1"/>
          </a:solidFill>
        </p:spPr>
        <p:style>
          <a:lnRef idx="2">
            <a:schemeClr val="dk1"/>
          </a:lnRef>
          <a:fillRef idx="1">
            <a:schemeClr val="lt1"/>
          </a:fillRef>
          <a:effectRef idx="0">
            <a:schemeClr val="dk1"/>
          </a:effectRef>
          <a:fontRef idx="minor">
            <a:schemeClr val="dk1"/>
          </a:fontRef>
        </p:style>
        <p:txBody>
          <a:bodyPr>
            <a:normAutofit fontScale="90000"/>
          </a:bodyPr>
          <a:lstStyle/>
          <a:p>
            <a:r>
              <a:rPr lang="es-ES_tradnl" sz="2400" dirty="0">
                <a:solidFill>
                  <a:schemeClr val="bg1"/>
                </a:solidFill>
              </a:rPr>
              <a:t>El aprobado está en tus manos.</a:t>
            </a:r>
          </a:p>
        </p:txBody>
      </p:sp>
      <p:sp>
        <p:nvSpPr>
          <p:cNvPr id="8" name="Rectángulo 7"/>
          <p:cNvSpPr/>
          <p:nvPr/>
        </p:nvSpPr>
        <p:spPr>
          <a:xfrm rot="16200000">
            <a:off x="8303425" y="2409353"/>
            <a:ext cx="5181984" cy="523220"/>
          </a:xfrm>
          <a:prstGeom prst="rect">
            <a:avLst/>
          </a:prstGeom>
          <a:noFill/>
        </p:spPr>
        <p:txBody>
          <a:bodyPr wrap="square" lIns="91440" tIns="45720" rIns="91440" bIns="45720">
            <a:spAutoFit/>
          </a:bodyPr>
          <a:lstStyle/>
          <a:p>
            <a:pPr algn="ctr"/>
            <a:r>
              <a:rPr lang="es-ES" sz="2800" b="1" dirty="0">
                <a:ln w="13462">
                  <a:solidFill>
                    <a:srgbClr val="C00000"/>
                  </a:solidFill>
                  <a:prstDash val="solid"/>
                </a:ln>
                <a:solidFill>
                  <a:schemeClr val="tx1">
                    <a:lumMod val="85000"/>
                    <a:lumOff val="15000"/>
                  </a:schemeClr>
                </a:solidFill>
                <a:effectLst>
                  <a:glow rad="127000">
                    <a:srgbClr val="C00000"/>
                  </a:glow>
                  <a:outerShdw dist="38100" dir="2700000" algn="bl" rotWithShape="0">
                    <a:schemeClr val="accent5"/>
                  </a:outerShdw>
                </a:effectLst>
              </a:rPr>
              <a:t>Que la Fuerza te acompañe.</a:t>
            </a:r>
          </a:p>
        </p:txBody>
      </p:sp>
      <p:pic>
        <p:nvPicPr>
          <p:cNvPr id="3080" name="Picture 8" descr="Resultado de imagen de mango espada laser star wars"/>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3111" b="90000" l="34000" r="70000"/>
                    </a14:imgEffect>
                  </a14:imgLayer>
                </a14:imgProps>
              </a:ext>
              <a:ext uri="{28A0092B-C50C-407E-A947-70E740481C1C}">
                <a14:useLocalDpi xmlns:a14="http://schemas.microsoft.com/office/drawing/2010/main" val="0"/>
              </a:ext>
            </a:extLst>
          </a:blip>
          <a:srcRect/>
          <a:stretch>
            <a:fillRect/>
          </a:stretch>
        </p:blipFill>
        <p:spPr bwMode="auto">
          <a:xfrm>
            <a:off x="9797137" y="4721628"/>
            <a:ext cx="2194560" cy="1645920"/>
          </a:xfrm>
          <a:prstGeom prst="rect">
            <a:avLst/>
          </a:prstGeom>
          <a:noFill/>
          <a:extLst>
            <a:ext uri="{909E8E84-426E-40DD-AFC4-6F175D3DCCD1}">
              <a14:hiddenFill xmlns:a14="http://schemas.microsoft.com/office/drawing/2010/main">
                <a:solidFill>
                  <a:srgbClr val="FFFFFF"/>
                </a:solidFill>
              </a14:hiddenFill>
            </a:ext>
          </a:extLst>
        </p:spPr>
      </p:pic>
      <p:pic>
        <p:nvPicPr>
          <p:cNvPr id="6" name="voice-2021-02-08-19-34">
            <a:hlinkClick r:id="" action="ppaction://media"/>
            <a:extLst>
              <a:ext uri="{FF2B5EF4-FFF2-40B4-BE49-F238E27FC236}">
                <a16:creationId xmlns:a16="http://schemas.microsoft.com/office/drawing/2014/main" id="{D2C524FB-DA9F-4E0C-A882-019554B45A8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492337" y="288589"/>
            <a:ext cx="609600" cy="609600"/>
          </a:xfrm>
          <a:prstGeom prst="rect">
            <a:avLst/>
          </a:prstGeom>
        </p:spPr>
      </p:pic>
      <p:pic>
        <p:nvPicPr>
          <p:cNvPr id="3" name="Audio 2">
            <a:hlinkClick r:id="" action="ppaction://media"/>
            <a:extLst>
              <a:ext uri="{FF2B5EF4-FFF2-40B4-BE49-F238E27FC236}">
                <a16:creationId xmlns:a16="http://schemas.microsoft.com/office/drawing/2014/main" id="{1EEF8824-6421-4666-9D00-77E9CE4F5991}"/>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366500" y="6032500"/>
            <a:ext cx="609600" cy="609600"/>
          </a:xfrm>
          <a:prstGeom prst="rect">
            <a:avLst/>
          </a:prstGeom>
        </p:spPr>
      </p:pic>
    </p:spTree>
    <p:extLst>
      <p:ext uri="{BB962C8B-B14F-4D97-AF65-F5344CB8AC3E}">
        <p14:creationId xmlns:p14="http://schemas.microsoft.com/office/powerpoint/2010/main" val="293501415"/>
      </p:ext>
    </p:extLst>
  </p:cSld>
  <p:clrMapOvr>
    <a:masterClrMapping/>
  </p:clrMapOvr>
  <mc:AlternateContent xmlns:mc="http://schemas.openxmlformats.org/markup-compatibility/2006">
    <mc:Choice xmlns:p14="http://schemas.microsoft.com/office/powerpoint/2010/main" Requires="p14">
      <p:transition spd="slow" p14:dur="2000" advTm="7231"/>
    </mc:Choice>
    <mc:Fallback>
      <p:transition spd="slow" advTm="72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770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6"/>
                </p:tgtEl>
              </p:cMediaNode>
            </p:audio>
            <p:audio isNarration="1">
              <p:cMediaNode vol="80000" showWhenStopped="0">
                <p:cTn id="11"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87" objId="6"/>
        <p14:pauseEvt time="7216" objId="6"/>
        <p14:stopEvt time="7216" objId="6"/>
      </p14:showEvtLst>
    </p:ext>
  </p:extLst>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TM10001115[[fn=Paquete]]</Template>
  <TotalTime>357</TotalTime>
  <Words>341</Words>
  <Application>Microsoft Office PowerPoint</Application>
  <PresentationFormat>Panorámica</PresentationFormat>
  <Paragraphs>25</Paragraphs>
  <Slides>6</Slides>
  <Notes>0</Notes>
  <HiddenSlides>0</HiddenSlides>
  <MMClips>13</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6</vt:i4>
      </vt:variant>
    </vt:vector>
  </HeadingPairs>
  <TitlesOfParts>
    <vt:vector size="9" baseType="lpstr">
      <vt:lpstr>Arial</vt:lpstr>
      <vt:lpstr>Gill Sans MT</vt:lpstr>
      <vt:lpstr>Parcel</vt:lpstr>
      <vt:lpstr>Presentación de PowerPoint</vt:lpstr>
      <vt:lpstr>1.Herramientas para la instalación de cable de cobre</vt:lpstr>
      <vt:lpstr>2.Herramientas para la instalación de fibra óptica</vt:lpstr>
      <vt:lpstr>2.Herramientas para la instalación de fibra óptica</vt:lpstr>
      <vt:lpstr>2.Herramientas para la instalación de fibra óptica</vt:lpstr>
      <vt:lpstr>El aprobado está en tus manos.</vt:lpstr>
    </vt:vector>
  </TitlesOfParts>
  <Company>IES Mare Nostrum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Herramientas</dc:title>
  <dc:creator>lopez20410</dc:creator>
  <cp:lastModifiedBy>GABRIEL LOPEZ SEGOVIA</cp:lastModifiedBy>
  <cp:revision>33</cp:revision>
  <dcterms:created xsi:type="dcterms:W3CDTF">2021-02-02T12:30:58Z</dcterms:created>
  <dcterms:modified xsi:type="dcterms:W3CDTF">2021-02-08T19:15:49Z</dcterms:modified>
</cp:coreProperties>
</file>